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80" r:id="rId22"/>
    <p:sldId id="281" r:id="rId23"/>
    <p:sldId id="284" r:id="rId24"/>
    <p:sldId id="285" r:id="rId25"/>
    <p:sldId id="286" r:id="rId26"/>
    <p:sldId id="287" r:id="rId27"/>
    <p:sldId id="288" r:id="rId28"/>
    <p:sldId id="302" r:id="rId29"/>
    <p:sldId id="3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652" autoAdjust="0"/>
    <p:restoredTop sz="94622" autoAdjust="0"/>
  </p:normalViewPr>
  <p:slideViewPr>
    <p:cSldViewPr>
      <p:cViewPr varScale="1">
        <p:scale>
          <a:sx n="91" d="100"/>
          <a:sy n="91" d="100"/>
        </p:scale>
        <p:origin x="2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66800" y="1213694"/>
            <a:ext cx="7121571" cy="20859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智能垃圾桶</a:t>
            </a:r>
            <a:r>
              <a:rPr lang="zh-CN" altLang="en-US" sz="5400" b="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分类</a:t>
            </a:r>
            <a:r>
              <a:rPr lang="en-US" sz="5400" b="1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</a:t>
            </a:r>
            <a:r>
              <a:rPr lang="en-US" sz="5400" b="1" dirty="0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
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905000" y="3276599"/>
            <a:ext cx="3657600" cy="264509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25" dirty="0" err="1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汇报</a:t>
            </a:r>
            <a:r>
              <a:rPr lang="zh-CN" alt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小组成员</a:t>
            </a:r>
            <a:r>
              <a:rPr 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：</a:t>
            </a:r>
          </a:p>
          <a:p>
            <a:pPr>
              <a:lnSpc>
                <a:spcPct val="120000"/>
              </a:lnSpc>
            </a:pPr>
            <a:r>
              <a:rPr 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2250801213</a:t>
            </a:r>
            <a:r>
              <a:rPr lang="zh-CN" alt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陆柏衡</a:t>
            </a:r>
            <a:endParaRPr lang="en-US" altLang="zh-CN" sz="2025" dirty="0">
              <a:solidFill>
                <a:srgbClr val="232323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20000"/>
              </a:lnSpc>
            </a:pPr>
            <a:r>
              <a:rPr 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2250801215</a:t>
            </a:r>
            <a:r>
              <a:rPr lang="zh-CN" alt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邵弈辰</a:t>
            </a:r>
            <a:endParaRPr lang="en-US" altLang="zh-CN" sz="2025" dirty="0">
              <a:solidFill>
                <a:srgbClr val="232323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20000"/>
              </a:lnSpc>
            </a:pPr>
            <a:r>
              <a:rPr 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2250801217</a:t>
            </a:r>
            <a:r>
              <a:rPr lang="zh-CN" alt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孙杰</a:t>
            </a:r>
            <a:endParaRPr lang="en-US" altLang="zh-CN" sz="2025" dirty="0">
              <a:solidFill>
                <a:srgbClr val="232323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20000"/>
              </a:lnSpc>
            </a:pPr>
            <a:r>
              <a:rPr 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2250801410</a:t>
            </a:r>
            <a:r>
              <a:rPr lang="zh-CN" alt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李倩倩</a:t>
            </a:r>
            <a:endParaRPr lang="en-US" altLang="zh-CN" sz="2025" dirty="0">
              <a:solidFill>
                <a:srgbClr val="232323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20000"/>
              </a:lnSpc>
            </a:pPr>
            <a:r>
              <a:rPr 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	200855414  </a:t>
            </a:r>
            <a:r>
              <a:rPr lang="zh-CN" alt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彭羽轩</a:t>
            </a:r>
            <a:endParaRPr lang="en-US" sz="2025" dirty="0">
              <a:solidFill>
                <a:srgbClr val="232323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20000"/>
              </a:lnSpc>
            </a:pPr>
            <a:endParaRPr lang="en-US" sz="2025" dirty="0">
              <a:solidFill>
                <a:srgbClr val="232323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>
              <a:lnSpc>
                <a:spcPct val="120000"/>
              </a:lnSpc>
            </a:pPr>
            <a:endParaRPr lang="en-US" sz="2025" dirty="0">
              <a:solidFill>
                <a:srgbClr val="232323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6781800" y="5416866"/>
            <a:ext cx="3371850" cy="5048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025" dirty="0">
                <a:solidFill>
                  <a:srgbClr val="232323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2024-11-08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9975" y="1912942"/>
            <a:ext cx="7405389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8400" b="1">
                <a:solidFill>
                  <a:srgbClr val="58C6C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9975" y="3281402"/>
            <a:ext cx="8612049" cy="218394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系统架构图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4693" r="4693"/>
          <a:stretch>
            <a:fillRect/>
          </a:stretch>
        </p:blipFill>
        <p:spPr>
          <a:xfrm>
            <a:off x="685732" y="4432100"/>
            <a:ext cx="2667000" cy="196215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8204" r="8204"/>
          <a:stretch>
            <a:fillRect/>
          </a:stretch>
        </p:blipFill>
        <p:spPr>
          <a:xfrm>
            <a:off x="685732" y="1696920"/>
            <a:ext cx="2667000" cy="196215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t="25629" b="25629"/>
          <a:stretch>
            <a:fillRect/>
          </a:stretch>
        </p:blipFill>
        <p:spPr>
          <a:xfrm>
            <a:off x="6474634" y="4424919"/>
            <a:ext cx="2667000" cy="196215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 l="4704" r="4704"/>
          <a:stretch>
            <a:fillRect/>
          </a:stretch>
        </p:blipFill>
        <p:spPr>
          <a:xfrm>
            <a:off x="6474634" y="1696920"/>
            <a:ext cx="2667000" cy="196215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硬件模块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470998" y="2046213"/>
            <a:ext cx="2426717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树莓派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470998" y="2461748"/>
            <a:ext cx="2267763" cy="1197322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作为系统控制核心，负责协调各个模块的工作。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284637" y="2046213"/>
            <a:ext cx="2426717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摄像头模块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284637" y="2461748"/>
            <a:ext cx="2267763" cy="1197322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用于垃圾识别的图像采集，需要具有足够的分辨率和色彩饱和度。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546529" y="4783754"/>
            <a:ext cx="2426717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超声波传感器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46529" y="5196928"/>
            <a:ext cx="2267763" cy="1197322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监控垃圾桶的容量，需要具有足够的测量精度和稳定性。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0169" y="4783754"/>
            <a:ext cx="2426717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提示模块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60169" y="5196928"/>
            <a:ext cx="2267763" cy="1197322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LED指示灯与扬声器，用于提示分类结果及清理提醒，需要具有足够的亮度和声音强度。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数据传输模块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树莓派与云端服务器的通信，用于远程监控和提醒，需要具有足够的数据传输速度和稳定性。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图像识别算法模块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基于OpenCV和TensorFlow Lite的机器学习模型，用于对垃圾类型进行分类。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数据存储和远程监控模块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通过Flask或Django提供Web接口，用于存储垃圾分类记录和实时监控垃圾桶状态。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软件模块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75279" y="2314941"/>
            <a:ext cx="2019230" cy="4086159"/>
          </a:xfrm>
          <a:prstGeom prst="rect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>
            <a:off x="575279" y="1272958"/>
            <a:ext cx="2019230" cy="2019230"/>
          </a:xfrm>
          <a:prstGeom prst="ellipse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575279" y="3187184"/>
            <a:ext cx="2019300" cy="2914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垃圾投入：用户将垃圾投入垃圾桶中，摄像头模块会拍摄垃圾图片并传输到树莓派中。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1057123" y="1834920"/>
            <a:ext cx="1036482" cy="103648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150548" y="2128502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7" name="AutoShape 7"/>
          <p:cNvSpPr/>
          <p:nvPr/>
        </p:nvSpPr>
        <p:spPr>
          <a:xfrm>
            <a:off x="2836339" y="2322416"/>
            <a:ext cx="2019230" cy="4086159"/>
          </a:xfrm>
          <a:prstGeom prst="rect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8"/>
          <p:cNvSpPr/>
          <p:nvPr/>
        </p:nvSpPr>
        <p:spPr>
          <a:xfrm>
            <a:off x="2836339" y="1280432"/>
            <a:ext cx="2019230" cy="2019230"/>
          </a:xfrm>
          <a:prstGeom prst="ellipse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9" name="TextBox 9"/>
          <p:cNvSpPr txBox="1"/>
          <p:nvPr/>
        </p:nvSpPr>
        <p:spPr>
          <a:xfrm>
            <a:off x="2836339" y="3194659"/>
            <a:ext cx="2019300" cy="2914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摄像头识别类型：树莓派通过OpenCV和TensorFlow Lite模型对垃圾图片进行识别分类，并将分类结果传输到提示模块中。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3318182" y="1842394"/>
            <a:ext cx="1036482" cy="1036482"/>
          </a:xfrm>
          <a:prstGeom prst="ellipse">
            <a:avLst/>
          </a:prstGeom>
          <a:solidFill>
            <a:schemeClr val="accent1">
              <a:alpha val="100000"/>
            </a:schemeClr>
          </a:solidFill>
          <a:ln w="28575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3411608" y="2135977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AutoShape 12"/>
          <p:cNvSpPr/>
          <p:nvPr/>
        </p:nvSpPr>
        <p:spPr>
          <a:xfrm>
            <a:off x="5100132" y="2322416"/>
            <a:ext cx="2019230" cy="4086159"/>
          </a:xfrm>
          <a:prstGeom prst="rect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3" name="AutoShape 13"/>
          <p:cNvSpPr/>
          <p:nvPr/>
        </p:nvSpPr>
        <p:spPr>
          <a:xfrm>
            <a:off x="5100132" y="1280432"/>
            <a:ext cx="2019230" cy="2019230"/>
          </a:xfrm>
          <a:prstGeom prst="ellipse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5100132" y="3194659"/>
            <a:ext cx="2019300" cy="2914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LED指示正确投放位置：根据分类结果，LED指示灯会指示用户将垃圾投入到相应的位置中。</a:t>
            </a:r>
          </a:p>
        </p:txBody>
      </p:sp>
      <p:sp>
        <p:nvSpPr>
          <p:cNvPr id="15" name="AutoShape 15"/>
          <p:cNvSpPr/>
          <p:nvPr/>
        </p:nvSpPr>
        <p:spPr>
          <a:xfrm>
            <a:off x="5581975" y="1842394"/>
            <a:ext cx="1036482" cy="103648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5675401" y="2135977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7" name="AutoShape 17"/>
          <p:cNvSpPr/>
          <p:nvPr/>
        </p:nvSpPr>
        <p:spPr>
          <a:xfrm>
            <a:off x="7392501" y="2351674"/>
            <a:ext cx="2019230" cy="4086159"/>
          </a:xfrm>
          <a:prstGeom prst="rect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8" name="AutoShape 18"/>
          <p:cNvSpPr/>
          <p:nvPr/>
        </p:nvSpPr>
        <p:spPr>
          <a:xfrm>
            <a:off x="7392501" y="1309691"/>
            <a:ext cx="2019230" cy="2019230"/>
          </a:xfrm>
          <a:prstGeom prst="ellipse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9" name="TextBox 19"/>
          <p:cNvSpPr txBox="1"/>
          <p:nvPr/>
        </p:nvSpPr>
        <p:spPr>
          <a:xfrm>
            <a:off x="7392501" y="3223917"/>
            <a:ext cx="2019300" cy="2914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超声波传感器监测容量：超声波传感器会实时监测垃圾桶的容量，当垃圾桶接近满桶时，会通过提示模块提醒用户清理垃圾。</a:t>
            </a:r>
          </a:p>
        </p:txBody>
      </p:sp>
      <p:sp>
        <p:nvSpPr>
          <p:cNvPr id="20" name="AutoShape 20"/>
          <p:cNvSpPr/>
          <p:nvPr/>
        </p:nvSpPr>
        <p:spPr>
          <a:xfrm>
            <a:off x="7874344" y="1871653"/>
            <a:ext cx="1036482" cy="103648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7967769" y="2165235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22" name="AutoShape 22"/>
          <p:cNvSpPr/>
          <p:nvPr/>
        </p:nvSpPr>
        <p:spPr>
          <a:xfrm>
            <a:off x="9656294" y="2322416"/>
            <a:ext cx="2019230" cy="4086159"/>
          </a:xfrm>
          <a:prstGeom prst="rect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3" name="AutoShape 23"/>
          <p:cNvSpPr/>
          <p:nvPr/>
        </p:nvSpPr>
        <p:spPr>
          <a:xfrm>
            <a:off x="9656294" y="1280432"/>
            <a:ext cx="2019230" cy="2019230"/>
          </a:xfrm>
          <a:prstGeom prst="ellipse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4" name="TextBox 24"/>
          <p:cNvSpPr txBox="1"/>
          <p:nvPr/>
        </p:nvSpPr>
        <p:spPr>
          <a:xfrm>
            <a:off x="9656294" y="3194659"/>
            <a:ext cx="2019300" cy="29146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  <a:spcBef>
                <a:spcPct val="0"/>
              </a:spcBef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容量满时提醒：当垃圾桶容量满时，提示模块会通过LED指示灯和扬声器提醒用户清理垃圾。</a:t>
            </a:r>
          </a:p>
        </p:txBody>
      </p:sp>
      <p:sp>
        <p:nvSpPr>
          <p:cNvPr id="25" name="AutoShape 25"/>
          <p:cNvSpPr/>
          <p:nvPr/>
        </p:nvSpPr>
        <p:spPr>
          <a:xfrm>
            <a:off x="10138137" y="1842394"/>
            <a:ext cx="1036482" cy="103648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26" name="TextBox 26"/>
          <p:cNvSpPr txBox="1"/>
          <p:nvPr/>
        </p:nvSpPr>
        <p:spPr>
          <a:xfrm>
            <a:off x="10231563" y="2135977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3000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05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 dirty="0" err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系统流程</a:t>
            </a:r>
            <a:endParaRPr lang="en-US" sz="3000" b="1" dirty="0">
              <a:solidFill>
                <a:schemeClr val="dk2">
                  <a:alpha val="100000"/>
                </a:scheme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9975" y="1912942"/>
            <a:ext cx="7405389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8400" b="1">
                <a:solidFill>
                  <a:srgbClr val="58C6C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9975" y="3281402"/>
            <a:ext cx="8612049" cy="218394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关键功能模块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23312" y="1743101"/>
            <a:ext cx="3394942" cy="186545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23312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89230" y="1775853"/>
            <a:ext cx="3394942" cy="186545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189230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垃圾识别模块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9057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功能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1743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通过摄像头拍摄垃圾图片，使用机器学习模型对垃圾类型进行分类，主要分为可回收、有害垃圾、厨余垃圾等。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05937" y="1779196"/>
            <a:ext cx="3394942" cy="1865457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405937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511682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技术实现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94976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挑战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94368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使用树莓派连接摄像头，OpenCV与预训练模型（例如MobileNet、Inception等）进行垃圾识别。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7661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模型精度的提升，确保对不同材质的垃圾识别准确。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通过超声波传感器测量垃圾桶的剩余空间，接近满桶时提醒用户清理。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超声波传感器读取垃圾桶内空间的数据，并通过简单的算法判断是否已满。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技术实现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算法设计需考虑不同垃圾桶的形状和尺寸。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挑战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容量监测模块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1455" y="1456971"/>
            <a:ext cx="5140490" cy="46553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07772" y="1924848"/>
            <a:ext cx="5064406" cy="898324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LED指示灯或扬声器提示用户分类结果，提升用户体验。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07772" y="1456971"/>
            <a:ext cx="5064406" cy="44997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07772" y="3539953"/>
            <a:ext cx="5064406" cy="88454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树莓派控制LED灯颜色显示，扬声器播放分类语音提示。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07772" y="3122433"/>
            <a:ext cx="5064406" cy="4361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技术实现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07772" y="5213997"/>
            <a:ext cx="5064406" cy="898324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确保用户能够及时接收到提示信息，同时避免误判或干扰。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07772" y="4768434"/>
            <a:ext cx="5064406" cy="42240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挑战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提示与反馈模块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通过树莓派和Flask/Django构建简单的Web服务器，并与移动端交互。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技术实现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挑战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保证数据实时传输与更新，同时确保网络安全性。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通过Web接口或手机APP查看垃圾桶状态，实时查看垃圾桶的容量、分类数据等。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远程监控模块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9975" y="1912942"/>
            <a:ext cx="7405389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8400" b="1">
                <a:solidFill>
                  <a:srgbClr val="58C6C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9975" y="3281402"/>
            <a:ext cx="8612049" cy="218394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技术选型与开发工具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477869" y="868323"/>
            <a:ext cx="6733634" cy="5121354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项目背景</a:t>
            </a:r>
            <a:endParaRPr lang="en-US" sz="24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项目目标</a:t>
            </a:r>
            <a:endParaRPr lang="en-US" sz="24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系统架构图</a:t>
            </a:r>
            <a:endParaRPr lang="en-US" sz="24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关键功能模块</a:t>
            </a:r>
            <a:endParaRPr lang="en-US" sz="24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技术选型与开发工具</a:t>
            </a:r>
            <a:endParaRPr lang="en-US" sz="24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0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项目时间安排</a:t>
            </a:r>
            <a:endParaRPr lang="en-US" altLang="zh-CN" sz="24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  <a:p>
            <a:pPr marL="203200" lvl="0" indent="-203200" algn="l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altLang="zh-CN" sz="2400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演示视频截图</a:t>
            </a:r>
            <a:endParaRPr lang="en-US" altLang="zh-CN" sz="2400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66732" y="2525687"/>
            <a:ext cx="3679714" cy="9772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norm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5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目  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1414" y="3294309"/>
            <a:ext cx="4070350" cy="7668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1800">
                <a:solidFill>
                  <a:srgbClr val="58C6C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CATALOGUE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树莓派4B</a:t>
            </a:r>
          </a:p>
        </p:txBody>
      </p:sp>
      <p:sp>
        <p:nvSpPr>
          <p:cNvPr id="3" name="AutoShape 3"/>
          <p:cNvSpPr/>
          <p:nvPr/>
        </p:nvSpPr>
        <p:spPr>
          <a:xfrm>
            <a:off x="614667" y="2788924"/>
            <a:ext cx="3473061" cy="3524898"/>
          </a:xfrm>
          <a:prstGeom prst="roundRect">
            <a:avLst>
              <a:gd name="adj" fmla="val 7214"/>
            </a:avLst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TextBox 4"/>
          <p:cNvSpPr txBox="1"/>
          <p:nvPr/>
        </p:nvSpPr>
        <p:spPr>
          <a:xfrm>
            <a:off x="831204" y="4473654"/>
            <a:ext cx="3039989" cy="148337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作为系统控制核心，树莓派4B将负责协调各个模块的工作，处理图像识别、容量监测、远程监控等任务。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1204" y="3757533"/>
            <a:ext cx="3039989" cy="61244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</a:t>
            </a:r>
          </a:p>
        </p:txBody>
      </p:sp>
      <p:sp>
        <p:nvSpPr>
          <p:cNvPr id="6" name="AutoShape 6"/>
          <p:cNvSpPr/>
          <p:nvPr/>
        </p:nvSpPr>
        <p:spPr>
          <a:xfrm>
            <a:off x="4359469" y="2788924"/>
            <a:ext cx="3473061" cy="3524898"/>
          </a:xfrm>
          <a:prstGeom prst="roundRect">
            <a:avLst>
              <a:gd name="adj" fmla="val 7214"/>
            </a:avLst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7" name="TextBox 7"/>
          <p:cNvSpPr txBox="1"/>
          <p:nvPr/>
        </p:nvSpPr>
        <p:spPr>
          <a:xfrm>
            <a:off x="4576006" y="4473654"/>
            <a:ext cx="3039989" cy="148337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树莓派4B具备强大的处理能力和良好的扩展性，可以满足项目的需求。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576006" y="3757533"/>
            <a:ext cx="3039989" cy="61244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性能</a:t>
            </a:r>
          </a:p>
        </p:txBody>
      </p:sp>
      <p:sp>
        <p:nvSpPr>
          <p:cNvPr id="9" name="AutoShape 9"/>
          <p:cNvSpPr/>
          <p:nvPr/>
        </p:nvSpPr>
        <p:spPr>
          <a:xfrm>
            <a:off x="8104272" y="2788924"/>
            <a:ext cx="3473061" cy="3524898"/>
          </a:xfrm>
          <a:prstGeom prst="roundRect">
            <a:avLst>
              <a:gd name="adj" fmla="val 7214"/>
            </a:avLst>
          </a:prstGeom>
          <a:solidFill>
            <a:schemeClr val="lt2">
              <a:alpha val="79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8320808" y="4473654"/>
            <a:ext cx="3039989" cy="148337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需要连接摄像头模块、超声波传感器、LED显示屏和扬声器等模块，并进行相应的配置和调试。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20808" y="3757533"/>
            <a:ext cx="3039989" cy="61244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接线与配置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rcRect t="10000" b="10000"/>
          <a:stretch>
            <a:fillRect/>
          </a:stretch>
        </p:blipFill>
        <p:spPr>
          <a:xfrm>
            <a:off x="8834133" y="1691999"/>
            <a:ext cx="1905000" cy="1905000"/>
          </a:xfrm>
          <a:prstGeom prst="ellipse">
            <a:avLst/>
          </a:prstGeom>
          <a:ln w="38100">
            <a:solidFill>
              <a:schemeClr val="accent1"/>
            </a:solidFill>
            <a:prstDash val="solid"/>
          </a:ln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23204" y="1691999"/>
            <a:ext cx="1905000" cy="1905000"/>
          </a:xfrm>
          <a:prstGeom prst="ellipse">
            <a:avLst/>
          </a:prstGeom>
          <a:ln w="38100">
            <a:solidFill>
              <a:schemeClr val="accent1"/>
            </a:solidFill>
            <a:prstDash val="solid"/>
          </a:ln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412275" y="1691999"/>
            <a:ext cx="1905000" cy="1905000"/>
          </a:xfrm>
          <a:prstGeom prst="ellipse">
            <a:avLst/>
          </a:prstGeom>
          <a:ln w="38100">
            <a:solidFill>
              <a:schemeClr val="accent1"/>
            </a:solidFill>
            <a:prstDash val="solid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Python语言</a:t>
            </a:r>
          </a:p>
        </p:txBody>
      </p:sp>
      <p:sp>
        <p:nvSpPr>
          <p:cNvPr id="3" name="AutoShape 3"/>
          <p:cNvSpPr/>
          <p:nvPr/>
        </p:nvSpPr>
        <p:spPr>
          <a:xfrm>
            <a:off x="592974" y="2760826"/>
            <a:ext cx="3456116" cy="3055762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4" name="TextBox 4"/>
          <p:cNvSpPr txBox="1"/>
          <p:nvPr/>
        </p:nvSpPr>
        <p:spPr>
          <a:xfrm>
            <a:off x="808710" y="3357697"/>
            <a:ext cx="3024645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39895" y="3984753"/>
            <a:ext cx="2962275" cy="16508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作为项目的主要编程语言，Python将用于开发图像识别算法、Web服务器等模块。</a:t>
            </a:r>
          </a:p>
        </p:txBody>
      </p:sp>
      <p:sp>
        <p:nvSpPr>
          <p:cNvPr id="6" name="AutoShape 6"/>
          <p:cNvSpPr/>
          <p:nvPr/>
        </p:nvSpPr>
        <p:spPr>
          <a:xfrm>
            <a:off x="4366124" y="2760826"/>
            <a:ext cx="3456116" cy="3055762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7" name="TextBox 7"/>
          <p:cNvSpPr txBox="1"/>
          <p:nvPr/>
        </p:nvSpPr>
        <p:spPr>
          <a:xfrm>
            <a:off x="4581860" y="3357697"/>
            <a:ext cx="3024645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特性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613045" y="3984753"/>
            <a:ext cx="2962275" cy="16508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Python语言具有语法简洁、易读易写等优点，同时拥有丰富的第三方库可供使用。</a:t>
            </a:r>
          </a:p>
        </p:txBody>
      </p:sp>
      <p:sp>
        <p:nvSpPr>
          <p:cNvPr id="9" name="AutoShape 9"/>
          <p:cNvSpPr/>
          <p:nvPr/>
        </p:nvSpPr>
        <p:spPr>
          <a:xfrm>
            <a:off x="8139274" y="2760826"/>
            <a:ext cx="3456116" cy="3055762"/>
          </a:xfrm>
          <a:prstGeom prst="roundRect">
            <a:avLst>
              <a:gd name="adj" fmla="val 7847"/>
            </a:avLst>
          </a:prstGeom>
          <a:noFill/>
          <a:ln w="12668">
            <a:solidFill>
              <a:schemeClr val="accent1">
                <a:alpha val="100000"/>
              </a:schemeClr>
            </a:solidFill>
            <a:prstDash val="solid"/>
          </a:ln>
        </p:spPr>
        <p:txBody>
          <a:bodyPr vert="horz" wrap="square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  <a:defRPr/>
            </a:pPr>
            <a:endParaRPr lang="en-US" sz="1100"/>
          </a:p>
        </p:txBody>
      </p:sp>
      <p:sp>
        <p:nvSpPr>
          <p:cNvPr id="10" name="TextBox 10"/>
          <p:cNvSpPr txBox="1"/>
          <p:nvPr/>
        </p:nvSpPr>
        <p:spPr>
          <a:xfrm>
            <a:off x="8355010" y="3357697"/>
            <a:ext cx="3024645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开发环境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86195" y="3984753"/>
            <a:ext cx="2962275" cy="16508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需要安装Python和相关库文件，并配置相应的开发环境。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>
            <a:alphaModFix/>
          </a:blip>
          <a:srcRect l="16626" r="16626"/>
          <a:stretch>
            <a:fillRect/>
          </a:stretch>
        </p:blipFill>
        <p:spPr>
          <a:xfrm>
            <a:off x="5358287" y="1740592"/>
            <a:ext cx="1475427" cy="1475427"/>
          </a:xfrm>
          <a:prstGeom prst="ellipse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>
            <a:fillRect/>
          </a:stretch>
        </p:blipFill>
        <p:spPr>
          <a:xfrm>
            <a:off x="9121095" y="1740592"/>
            <a:ext cx="1475427" cy="1475427"/>
          </a:xfrm>
          <a:prstGeom prst="ellipse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5">
            <a:alphaModFix/>
          </a:blip>
          <a:srcRect/>
          <a:stretch>
            <a:fillRect/>
          </a:stretch>
        </p:blipFill>
        <p:spPr>
          <a:xfrm>
            <a:off x="1583319" y="1740592"/>
            <a:ext cx="1475427" cy="1475427"/>
          </a:xfrm>
          <a:prstGeom prst="ellipse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2028" b="2028"/>
          <a:stretch>
            <a:fillRect/>
          </a:stretch>
        </p:blipFill>
        <p:spPr>
          <a:xfrm>
            <a:off x="6279191" y="1523331"/>
            <a:ext cx="5083851" cy="487769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57248" y="1468705"/>
            <a:ext cx="5034045" cy="59892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功能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57248" y="2091428"/>
            <a:ext cx="5034045" cy="8194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OpenCV用于图像处理和分析，TensorFlow Lite用于机器学习模型的部署和推理。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57248" y="3322817"/>
            <a:ext cx="5034045" cy="558203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特性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57248" y="3899110"/>
            <a:ext cx="5034045" cy="79656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OpenCV具备强大的图像处理能力和丰富的算法支持，TensorFlow Lite则具有低功耗、高性能等特点。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57248" y="5048950"/>
            <a:ext cx="5034045" cy="598924"/>
          </a:xfrm>
          <a:prstGeom prst="rect">
            <a:avLst/>
          </a:prstGeom>
          <a:ln/>
        </p:spPr>
        <p:txBody>
          <a:bodyPr vert="horz" wrap="square" lIns="66008" tIns="33052" rIns="66008" bIns="33052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安装与配置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57248" y="5665964"/>
            <a:ext cx="5034045" cy="81944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需要在树莓派上安装OpenCV和TensorFlow Lite库，并配置相应的环境和参数。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OpenCV和TensorFlow Lite库</a:t>
            </a:r>
          </a:p>
        </p:txBody>
      </p:sp>
      <p:sp>
        <p:nvSpPr>
          <p:cNvPr id="10" name="AutoShape 10"/>
          <p:cNvSpPr/>
          <p:nvPr/>
        </p:nvSpPr>
        <p:spPr>
          <a:xfrm>
            <a:off x="9144095" y="2311241"/>
            <a:ext cx="41815" cy="41148"/>
          </a:xfrm>
          <a:prstGeom prst="ellipse">
            <a:avLst/>
          </a:prstGeom>
          <a:solidFill>
            <a:srgbClr val="E9E9E9">
              <a:alpha val="100000"/>
            </a:srgbClr>
          </a:solidFill>
          <a:ln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9975" y="1912942"/>
            <a:ext cx="7405389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8400" b="1">
                <a:solidFill>
                  <a:srgbClr val="58C6C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06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9975" y="3281402"/>
            <a:ext cx="8612049" cy="218394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项目时间安排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1631" y="1742733"/>
            <a:ext cx="3798277" cy="3798277"/>
          </a:xfrm>
          <a:prstGeom prst="ellipse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3"/>
          <p:cNvSpPr/>
          <p:nvPr/>
        </p:nvSpPr>
        <p:spPr>
          <a:xfrm>
            <a:off x="3059989" y="1383703"/>
            <a:ext cx="1133475" cy="1133475"/>
          </a:xfrm>
          <a:prstGeom prst="ellipse">
            <a:avLst/>
          </a:prstGeom>
          <a:solidFill>
            <a:schemeClr val="lt1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4" name="AutoShape 4"/>
          <p:cNvSpPr/>
          <p:nvPr/>
        </p:nvSpPr>
        <p:spPr>
          <a:xfrm>
            <a:off x="7662092" y="1742733"/>
            <a:ext cx="3798277" cy="3798277"/>
          </a:xfrm>
          <a:prstGeom prst="ellipse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5" name="AutoShape 5"/>
          <p:cNvSpPr/>
          <p:nvPr/>
        </p:nvSpPr>
        <p:spPr>
          <a:xfrm>
            <a:off x="4196862" y="1742733"/>
            <a:ext cx="3798277" cy="3798277"/>
          </a:xfrm>
          <a:prstGeom prst="ellipse">
            <a:avLst/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1170411" y="2719841"/>
            <a:ext cx="2800350" cy="6762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需求分析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0411" y="3382542"/>
            <a:ext cx="29241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项目需求、功能、目标进行详细分析，讨论并确定项目目标和任务。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07422" y="2719841"/>
            <a:ext cx="2800350" cy="6762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硬件测试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07422" y="3382542"/>
            <a:ext cx="29241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对树莓派、传感器、摄像头等硬件模块进行测试，确保它们能够正常工作。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26846" y="2719841"/>
            <a:ext cx="2800350" cy="6762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系统架构设计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26846" y="3382542"/>
            <a:ext cx="29241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绘制系统流程图，明确系统架构和模块划分，为第二周开发做准备。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126664" y="1450378"/>
            <a:ext cx="1000125" cy="1000125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3" name="AutoShape 13"/>
          <p:cNvSpPr/>
          <p:nvPr/>
        </p:nvSpPr>
        <p:spPr>
          <a:xfrm>
            <a:off x="6801159" y="1383703"/>
            <a:ext cx="1133475" cy="1133475"/>
          </a:xfrm>
          <a:prstGeom prst="ellipse">
            <a:avLst/>
          </a:prstGeom>
          <a:solidFill>
            <a:schemeClr val="lt1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4" name="AutoShape 14"/>
          <p:cNvSpPr/>
          <p:nvPr/>
        </p:nvSpPr>
        <p:spPr>
          <a:xfrm>
            <a:off x="6867834" y="1450378"/>
            <a:ext cx="1000125" cy="1000125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/>
          <p:cNvSpPr/>
          <p:nvPr/>
        </p:nvSpPr>
        <p:spPr>
          <a:xfrm>
            <a:off x="10237651" y="1383703"/>
            <a:ext cx="1133475" cy="1133475"/>
          </a:xfrm>
          <a:prstGeom prst="ellipse">
            <a:avLst/>
          </a:prstGeom>
          <a:solidFill>
            <a:schemeClr val="lt1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6" name="AutoShape 16"/>
          <p:cNvSpPr/>
          <p:nvPr/>
        </p:nvSpPr>
        <p:spPr>
          <a:xfrm>
            <a:off x="10304326" y="1450378"/>
            <a:ext cx="1000125" cy="1000125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0207807" y="1550012"/>
            <a:ext cx="1163319" cy="80085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4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61790" y="1550012"/>
            <a:ext cx="1163319" cy="80085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4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30145" y="1550012"/>
            <a:ext cx="1163319" cy="80085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4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第一周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开始开发图像识别模块、容量监测与提示模块等基础功能，同时进行必要的测试和优化。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核心功能实现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通过Flask或Django等框架构建简单的Web服务器，实现数据的存储和远程监控功能。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数据存储和远程监控模块开发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通过超声波传感器测量垃圾桶的剩余空间，接近满桶时提醒用户清理。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容量监测与提示模块开发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第二周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01455" y="1456971"/>
            <a:ext cx="5140490" cy="465535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007772" y="1924848"/>
            <a:ext cx="5064406" cy="898324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将各个模块进行集成测试，解决可能的问题，确保系统的稳定性和可靠性。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007772" y="1456971"/>
            <a:ext cx="5064406" cy="44997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模块集成测试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007772" y="3539953"/>
            <a:ext cx="5064406" cy="88454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根据测试结果调整和优化系统，提高垃圾分类的准确性和效率。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007772" y="3122433"/>
            <a:ext cx="5064406" cy="4361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项目优化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007772" y="5213997"/>
            <a:ext cx="5064406" cy="898324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制作答辩PPT和项目演示视频，为第四周的答辩演示做准备。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007772" y="4768434"/>
            <a:ext cx="5064406" cy="422408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PPT与视频制作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第三周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02741" y="1342506"/>
            <a:ext cx="6612160" cy="1685627"/>
          </a:xfrm>
          <a:prstGeom prst="roundRect">
            <a:avLst>
              <a:gd name="adj" fmla="val 9080"/>
            </a:avLst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3" name="TextBox 3"/>
          <p:cNvSpPr txBox="1"/>
          <p:nvPr/>
        </p:nvSpPr>
        <p:spPr>
          <a:xfrm>
            <a:off x="749955" y="1680495"/>
            <a:ext cx="1143000" cy="11049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51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892955" y="1485066"/>
            <a:ext cx="3493916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答辩演示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892955" y="2045448"/>
            <a:ext cx="4995999" cy="8182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进行项目答辩和系统展示，向评委和观众展示项目的功能和效果。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第四周</a:t>
            </a:r>
          </a:p>
        </p:txBody>
      </p:sp>
      <p:sp>
        <p:nvSpPr>
          <p:cNvPr id="7" name="AutoShape 7"/>
          <p:cNvSpPr/>
          <p:nvPr/>
        </p:nvSpPr>
        <p:spPr>
          <a:xfrm>
            <a:off x="2531819" y="3172991"/>
            <a:ext cx="6612160" cy="1685627"/>
          </a:xfrm>
          <a:prstGeom prst="roundRect">
            <a:avLst>
              <a:gd name="adj" fmla="val 9080"/>
            </a:avLst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8" name="TextBox 8"/>
          <p:cNvSpPr txBox="1"/>
          <p:nvPr/>
        </p:nvSpPr>
        <p:spPr>
          <a:xfrm>
            <a:off x="2679034" y="3510980"/>
            <a:ext cx="1143000" cy="11049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51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2034" y="3315552"/>
            <a:ext cx="3493916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硬件归还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2034" y="3875933"/>
            <a:ext cx="4995999" cy="8182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在答辩结束后，归还所借用的设备，整理硬件连接和配置文档等资料。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914425" y="4983758"/>
            <a:ext cx="6612160" cy="1685627"/>
          </a:xfrm>
          <a:prstGeom prst="roundRect">
            <a:avLst>
              <a:gd name="adj" fmla="val 9080"/>
            </a:avLst>
          </a:prstGeom>
          <a:solidFill>
            <a:schemeClr val="lt2">
              <a:alpha val="80000"/>
            </a:schemeClr>
          </a:solidFill>
          <a:ln/>
        </p:spPr>
        <p:txBody>
          <a:bodyPr/>
          <a:lstStyle/>
          <a:p>
            <a:endParaRPr lang="zh-CN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5061639" y="5321747"/>
            <a:ext cx="1143000" cy="11049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450"/>
              </a:spcBef>
            </a:pPr>
            <a:r>
              <a:rPr lang="en-US" sz="5175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204639" y="5126318"/>
            <a:ext cx="3493916" cy="57943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总结与展望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204639" y="5686700"/>
            <a:ext cx="4995999" cy="81828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对项目进行总结和展望，提出项目的局限性和改进方向，以及未来可能的发展方向。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90600" y="251491"/>
            <a:ext cx="7405389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8400" b="1" dirty="0">
                <a:solidFill>
                  <a:srgbClr val="58C6C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7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3429000" y="298475"/>
            <a:ext cx="8612049" cy="218394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 dirty="0" err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演示视频</a:t>
            </a:r>
            <a:endParaRPr lang="en-US" sz="4500" b="1" dirty="0">
              <a:solidFill>
                <a:srgbClr val="000000">
                  <a:alpha val="100000"/>
                </a:srgbClr>
              </a:solidFill>
              <a:latin typeface="Microsoft Yahei"/>
              <a:ea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52955" y="1983583"/>
            <a:ext cx="7924800" cy="187642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9225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THANKS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5965" y="3692329"/>
            <a:ext cx="4943475" cy="4953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>
                <a:solidFill>
                  <a:srgbClr val="58C6C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感谢观看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9975" y="1912942"/>
            <a:ext cx="7405389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8400" b="1">
                <a:solidFill>
                  <a:srgbClr val="58C6C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9975" y="3281402"/>
            <a:ext cx="8612049" cy="218394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项目背景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垃圾分类有助于减少垃圾对环境的影响，保护我们的环境和健康。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环境保护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国家高度重视垃圾分类工作，出台了一系列政策，鼓励和支持垃圾分类。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政策支持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随着生活水平提高，垃圾产量不断增加，垃圾分类已成为社会关注的焦点。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社会需求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垃圾分类的背景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52651" y="1629738"/>
            <a:ext cx="4219249" cy="4219249"/>
          </a:xfrm>
          <a:prstGeom prst="ellipse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316538" y="1567945"/>
            <a:ext cx="60960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人工分类错误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316538" y="2054291"/>
            <a:ext cx="6096000" cy="85231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由于人工分类的局限性，垃圾分类错误率较高，影响了垃圾分类的效果。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344099" y="3218179"/>
            <a:ext cx="60960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效率低下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344099" y="3704525"/>
            <a:ext cx="6096000" cy="85231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人工分类效率低下，需要大量的人力和时间成本，难以满足大量垃圾的处理需求。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371661" y="4868412"/>
            <a:ext cx="60960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77000"/>
              </a:lnSpc>
              <a:spcBef>
                <a:spcPts val="450"/>
              </a:spcBef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用户抵触情绪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71661" y="5354759"/>
            <a:ext cx="6096000" cy="852311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由于垃圾分类的复杂性和用户缺乏相关知识，用户容易产生抵触情绪，不愿意进行分类。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现有问题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789" b="8789"/>
          <a:stretch>
            <a:fillRect/>
          </a:stretch>
        </p:blipFill>
        <p:spPr>
          <a:xfrm>
            <a:off x="623312" y="1743101"/>
            <a:ext cx="3394942" cy="186545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23312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89230" y="1775853"/>
            <a:ext cx="3394942" cy="186545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189230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智能垃圾桶的意义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9057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提高分类准确性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1743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智能垃圾桶通过自动识别和分类垃圾，可以减少人工分类错误，提高垃圾分类的准确率。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t="571" b="571"/>
          <a:stretch>
            <a:fillRect/>
          </a:stretch>
        </p:blipFill>
        <p:spPr>
          <a:xfrm>
            <a:off x="4405937" y="1779195"/>
            <a:ext cx="3394942" cy="1865457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405937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4511682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提升便捷性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94976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提供监控和提示功能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94368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智能垃圾桶可以实现自动分类和清理，减少用户操作，提升用户使用体验。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7661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智能垃圾桶可以实时监控垃圾桶容量和垃圾状态，及时提醒用户清理和分类，提高垃圾管理效率。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89975" y="1912942"/>
            <a:ext cx="7405389" cy="1138956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8400" b="1">
                <a:solidFill>
                  <a:srgbClr val="58C6C9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789975" y="3281402"/>
            <a:ext cx="8612049" cy="218394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项目目标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垃圾分类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通过超声波传感器监控垃圾桶的容量，及时提醒清理，避免垃圾桶溢出。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容量监控与提醒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数据监控与反馈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通过网络将垃圾桶状态实时上传，便于用户远程查看和管理，同时提供数据分析与展示功能。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通过摄像头和图像识别技术，实现对投入垃圾的智能分类，提高垃圾分类的准确率。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核心目标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通过图像识别技术，对垃圾进行准确分类，并通过LED灯和扬声器提供分类结果提示，提高用户体验。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基于图像识别的垃圾分类提示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通过超声波传感器监测垃圾桶容量，实现自动化提醒清理，节省人工操作的时间。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垃圾桶的自动化提醒功能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通过树莓派和Web框架构建简单的Web服务器，实现数据的实时传输和远程监控，方便用户管理垃圾桶状态。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数据传输与远程监控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创新性目标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E8F8F8"/>
      </a:lt1>
      <a:dk2>
        <a:srgbClr val="000000"/>
      </a:dk2>
      <a:lt2>
        <a:srgbClr val="D3E7E7"/>
      </a:lt2>
      <a:accent1>
        <a:srgbClr val="58C6C9"/>
      </a:accent1>
      <a:accent2>
        <a:srgbClr val="58C6C9"/>
      </a:accent2>
      <a:accent3>
        <a:srgbClr val="33A9AC"/>
      </a:accent3>
      <a:accent4>
        <a:srgbClr val="26BEC2"/>
      </a:accent4>
      <a:accent5>
        <a:srgbClr val="55B1B4"/>
      </a:accent5>
      <a:accent6>
        <a:srgbClr val="379A9C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557</Words>
  <Application>Microsoft Office PowerPoint</Application>
  <PresentationFormat>宽屏</PresentationFormat>
  <Paragraphs>184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Microsoft Yahei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heng</cp:lastModifiedBy>
  <cp:revision>7</cp:revision>
  <dcterms:created xsi:type="dcterms:W3CDTF">2006-08-16T00:00:00Z</dcterms:created>
  <dcterms:modified xsi:type="dcterms:W3CDTF">2024-11-08T14:10:55Z</dcterms:modified>
</cp:coreProperties>
</file>